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7.xml" ContentType="application/vnd.openxmlformats-officedocument.presentationml.notesSlide+xml"/>
  <Override PartName="/ppt/ink/ink4.xml" ContentType="application/inkml+xml"/>
  <Override PartName="/ppt/notesSlides/notesSlide8.xml" ContentType="application/vnd.openxmlformats-officedocument.presentationml.notesSlide+xml"/>
  <Override PartName="/ppt/ink/ink5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21"/>
  </p:notesMasterIdLst>
  <p:sldIdLst>
    <p:sldId id="257" r:id="rId2"/>
    <p:sldId id="278" r:id="rId3"/>
    <p:sldId id="258" r:id="rId4"/>
    <p:sldId id="276" r:id="rId5"/>
    <p:sldId id="279" r:id="rId6"/>
    <p:sldId id="274" r:id="rId7"/>
    <p:sldId id="277" r:id="rId8"/>
    <p:sldId id="280" r:id="rId9"/>
    <p:sldId id="289" r:id="rId10"/>
    <p:sldId id="281" r:id="rId11"/>
    <p:sldId id="282" r:id="rId12"/>
    <p:sldId id="283" r:id="rId13"/>
    <p:sldId id="285" r:id="rId14"/>
    <p:sldId id="284" r:id="rId15"/>
    <p:sldId id="290" r:id="rId16"/>
    <p:sldId id="288" r:id="rId17"/>
    <p:sldId id="287" r:id="rId18"/>
    <p:sldId id="286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40" autoAdjust="0"/>
    <p:restoredTop sz="89116" autoAdjust="0"/>
  </p:normalViewPr>
  <p:slideViewPr>
    <p:cSldViewPr snapToGrid="0" showGuides="1">
      <p:cViewPr varScale="1">
        <p:scale>
          <a:sx n="69" d="100"/>
          <a:sy n="69" d="100"/>
        </p:scale>
        <p:origin x="216" y="880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7T17:28:01.0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3,'46'0,"-7"0,-12 1,6 0,16 0,6 1,22-1,11 1,-36-1,0 0,43 1,-6 0,-23 1,-6-2,-4 0,-4 1,4-2,2 1,31-1,8 0,-38 0,1-1,8 0,1 0,2 0,3 0,5 1,1 0,-7 0,-2 0,0 1,-5 0,30-1,-10 0,-17 0,-10 0,4 0,-10 0,0 0,-3 0,-1 0,8 0,-6 0,-1 0,-11 0,-6 0,-5 0,-2 0,6 0,5 1,13-1,3 1,7-1,3 0,-1 2,6-1,-3 1,4-1,-6-1,10 1,-9-1,1 2,3-2,-8-1,12 0,-9 0,11 1,-7 0,2 0,-9-1,4-1,-1 1,5-1,14 1,0 1,4-2,-10 2,-9-1,-21 1,-7-2,-16 1,-7 1,1-1,3 1,15 0,7 0,5 1,1-1,-4 2,0-2,-6-1,5 0,-1 0,4 1,12 0,12 0,12 0,0 0,4 0,-14 0,-6 0,-1 0,-19 0,-5 0,-14 0,-6 0,-5 0,-2 0,10-1,-5 1,6-1,-3 1,2 0,6 0,12-1,2 0,6-2,-7 2,-3-3,-13 4,-2-1,-9 1,-1 0,2 0,-2 0,2 0,-3 0,2-1,7 1,3-1,8 2,-7-1,-3 1,-12-1,6-1,-1 1,1-1,-1 1,-2 0,-3 1,15-1,-3 1,11-1,-11 0,-5 0,-11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7T17:29:12.827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0,'41'2,"-6"0,-24-2,4 0,2 1,8 0,-2 1,3-2,-4 1,0-1,1 0,3 0,8 0,5 1,11-1,1 1,4 1,1-1,-5 1,1 0,-11-2,-2 1,-6-1,0 0,5 0,5 0,5 0,0 0,4 0,-8 2,1-2,-1 1,-7-1,2 0,-10 0,-3 0,-4 1,0-1,6 1,2 0,4 1,-5-1,-6 1,-10-2,7 2,1-1,18 1,1-1,12 2,-5-1,-4 0,-7-1,-15-1,-4 0,1 0,-1 1,3-1,-5 1,-2 0,7 0,0-1,6 0,-13 0,3-1,7 1,0-1,3 1,-11 0,-3 0,4 1,-1-1,3 1,0-1,-3 0,2 1,-10 20,-5-10,-4 17,0-15,-1-3,0 10,1-9,-1 8,0 1,2-4,0 5,0-4,1-3,-1 1,-1 1,0 1,0 3,0-4,2-1,-2 0,0-2,-7 4,0-7,-4 1,-6 0,2-1,-7 0,0-4,-8-2,-9 0,0-3,-6 0,1-1,-1-1,-12 1,3-3,-6 2,3-2,-5 1,-5 0,-10 0,29-1,0 0,-42-1,40 1,2 0,-25 1,2 0,14 1,-5 1,-10-1,1 1,-7 0,13 0,4 1,12 0,5 2,7-1,11 0,6-1,5-1,5 0,-4 6,4 0,-5 5,2-1,3-1,-2-1,-1 1,0-4,-1 1,4 1,-1 3,3 3,2 0,2 4,4 1,0-1,2 2,-2-6,2 2,-2 0,2 0,-3 2,3 0,-1 0,1 0,0-2,0-1,1 6,0-4,3-1,8-3,2-6,8 3,3-3,7 3,14-4,-1 1,0-3,-8-1,-7 1,3-2,6 1,5-1,12 0,-3-1,7 0,-4-2,-3 2,7-2,-4 1,7 0,-6 1,15 0,-7 1,7 0,-1 1,-8 0,1 0,-13 2,-5 1,-7 2,1-1,3 1,-3-2,4-1,-6-1,-5 0,-11-2,-9 1,2-1,-1 1,3 0,2 3,-9 1,3 5,-5 3,2 5,-1 0,0 5,2-3,0 0,0-3,-3-8,-2 4,-4 0,1 1,-1 4,0-5,1 0,0 4,-1-4,-1 1,23-39,-16 19,19-28,-22 28,0 0,12-11,-8 9,7-7,4 10,-9 1,11-1,-10 18,-9-2,3 9,-12-2,3-7,-5 5,1 3,1-3,-1 2,3-7,-4 4,-1-4,-5 4,4-4,-3 1,2-2,-4 0,1 0,-1-2,0 2,-1-3,-3 2,-1-4,-5 1,-6-1,-3 0,-7 2,4-3,-3 1,4-2,-1-2,-3 1,0-3,0 0,3 0,-5 0,0 0,-5 0,-7-2,1 1,-5-2,3 0,-6 0,4 1,-2 0,0 1,14 1,5 0,16 1,9-1,1 1,0 0,-7 0,-5 2,-5 0,-8 1,-9-1,2 0,-2 0,8-2,3 0,-1-1,0 2,2-1,2 0,1 1,6 2,-1-1,7 1,3-1,7-2,-8 5,7-3,-6 6,6 3,3-2,-5 7,6-8,-4 2,3 2,2 0,0 5,2-4,2 2,-1-1,2-2,2 7,0-7,3 3,-1 2,0-6,1 8,0-9,5 5,5-5,-2-3,7 0,-4-5,6 2,3-3,1-1,6 0,3 0,1 0,-4 2,-6-3,-6 2,3-2,5 2,8 1,11-2,5 3,9-3,2 2,-2 1,3 0,-7-1,2 0,-9-3,-2 0,-6 1,-8-1,1 2,-5 0,7 0,4-1,11 1,6-2,2 1,-1 0,-13 2,-11-2,-10 0,-6 0,-3 0,3 0,5-1,7 0,6 0,-1 0,-3 0,-8 0,-7 0,-2 1,-1 0,10 0,7-1,4 2,-1-2,-8 1,-7-1,-7 0,6 0,5 0,5 0,-2 0,-6 0,-3 0,-1 0,9 0,-2 0,9 1,-2 0,-7 0,-2-1,-9-1,-2-1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7T17:29:26.74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5 6,'57'-1,"2"-1,-16 1,-3-1,-1 2,-11 0,1 0,-4 1,0 0,1 0,0-1,4 0,3 0,0 0,1 0,2 1,-2 0,-1 1,-1-1,-3-1,3 0,3 0,7 0,5 0,5 0,10 1,-4 1,4-1,-13 1,-4-1,-14 1,-3-2,-6 1,-3-1,2 0,0 1,5-1,3 1,4-1,10 0,-2 0,6 0,-13 0,0 0,-9 0,-1 0,4 1,3 0,1 0,0-1,-1 0,-2 0,-3 1,1-1,-5 2,-2-1,-5 0,0 1,3 0,6 0,6 0,-7-1,-2 0,-8 0,7 1,5 2,10 0,-3-1,-4-1,-13-1,-4 9,-5 5,2 7,1 0,-3-7,-1-2,-2 3,-1 1,-1 3,0-2,-1-4,-2 4,0-6,-2 7,1-2,-1-3,0 3,-3-2,-1 1,-4 4,1-2,1-2,0-1,0-6,-4-2,2-1,-9-1,-6 2,-3-1,-11 1,-1-1,1 0,-5 0,-1-2,-12 0,-2-3,-13 1,-3-2,-4 0,-4 0,12 0,0 0,16 0,-5-2,7 2,2-2,-5 1,7 0,-6 1,8 0,2 0,10 0,2 0,-1 1,4 0,-2 1,3-2,2 1,1-1,3 1,-2 0,6 2,-1 0,5 0,-3 0,1 1,-2 0,-1 0,6 0,-1-2,2 1,-1 2,-3 0,0 2,0 0,2 0,0-1,1 0,2-2,-1 0,0-1,-2 3,3 0,-2 3,4 1,2-1,-5 8,7-7,-4 8,4-7,0 0,1 4,3-1,1 5,3-5,0 6,1-7,0 3,2 0,4 2,0-1,3 0,0-6,5-2,1-3,9-3,-3-1,15-2,3 2,2-2,5 4,-15-3,1 2,-11-2,1 0,-2 0,3-1,12 2,1-2,14 2,-5-1,9 1,-1-1,-3 1,-1-1,-13-1,-3-1,3 1,0-2,14 1,2-1,17 0,-2 0,-2 0,-6 2,-23-2,-7 2,-9 1,1 2,9-1,10 2,13 0,4-1,-3 0,-11 0,-13-2,-10 4,-5-3,4 2,2 0,18 2,3 0,17 0,-4 0,-7-1,-4-1,-17-1,-3 0,-10-1,-3 7,0 0,-2 3,2 2,-6-3,-1 5,-1 1,-3-4,3 4,-6-4,-2 7,-2-5,-2 1,-1-5,-3 1,-1 0,-4 0,1 0,-2 1,-3-1,-4-2,-5-4,-7-1,-4-3,2 2,5 0,4 0,-3 2,-2-2,-1 2,-1-2,-3 0,1 1,-12-2,2 0,0 0,6-2,7 1,4-2,3 1,-2-1,-2 1,-13-2,-1-1,-15 1,6-2,2 2,8-1,16 0,6 2,6-1,-4 1,-3-2,0 2,-7-3,6 2,-5-2,5 2,-8-1,-1 1,-1 1,-1 0,10 0,-1 0,9 0,0 0,4 0,-2 0,-4 0,-5 0,-2-1,-8 1,6 0,0 0,10 2,2-2,5 3,-2-2,-2 3,3 0,-4 0,3 3,-3 1,-6 4,1 3,-4 1,5 0,5 0,4-2,3 1,0 0,2 2,0-2,2 0,2 0,-2 3,3-3,-1 5,3-6,1 0,4 3,1-3,5 0,-3 1,2-5,5 6,0-5,6 2,-5-5,2-3,-1 2,0-2,2 5,2 2,8 3,2 0,8-2,1-1,0-5,-1-2,-9-1,-6-2,-4 0,1-1,2 0,2-2,4 0,3-1,0-1,4 0,-6 2,-1-1,-5 2,-1-2,1 0,4 1,15 0,9-1,11 1,-1-3,1-1,-14 1,-6 1,-5 1,-6-1,11 2,1-2,6 2,1 1,-4-1,6 1,-5 1,9 0,-4 3,12 1,-3 0,-2-1,0-1,-10-1,-4-1,-11 0,-7 0,-14-1,6 3,-1 0,13 2,-3 0,8 0,-11-1,-3-2,-9 1,6 5,-7 0,9 6,-7-5,0 1,-1 0,0 1,2 6,0-3,-3 2,-4-5,-4 3,-1 2,-3 7,2-1,-2 1,1-5,-2-3,-6 1,-8-6,-5 3,-5-7,-3 0,-3-1,-13-2,-8-1,-32-7,-11 1,7-2,-3 0,40 2,-12 0,9 0,-11-3,-5-1,5 0,-2 2,15 3,6 2,8 0,12 0,1 0,5 1,-4 0,-4 0,-3 0,-6-1,1 1,-7-3,8 3,-2-1,11 1,-1 0,0 0,-6 0,-11 0,0 0,-6-1,9 0,3 1,-1 0,5 1,-5-1,6 1,1 0,7 0,1-1,-2 0,-4 0,-3 0,6 0,2 0,8 0,-1 0,-3 0,-2 0,-3 0,3 0,5 0,6 0,-3-8,12-9,-6-2,11 2,-2 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7T23:34:09.6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1 401,'185'-51,"5"10,-105 24,20 12,-27-12,1-1,-1 14,1-14,0 0,0 14,-1-14,1 1,25 12,8-33,-1 33,51-15,-68 2,68 14,-50-14,-22 3,10 11,-42-10,1 14,9 0,-32 0,26 0,-10 0,-1 0,11 0,-11 0,0 0,10 0,-11 0,0 0,12 0,-11 0,1 0,10 0,-11 0,0 0,16 0,-29 0,29 0,5 0,-15 0,11 0,-21 0,3-14,12 11,0-11,-14 14,13 0,-13 0,17 0,-3 0,-11 0,10 0,-10 0,20 0,-18 0,0 0,9 15,-22-11,37 25,-28-25,1 10,21-14,-32 15,35-11,-23 10,0-14,9 14,-12 1,12 14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7T23:36:14.2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 60,'202'0,"-10"0,-39 0,-1 0,36 0,-26 0,24 0,2-26,7 20,37-20,-36 26,27 0,-26 0,34 0,-34 0,-9 0,0 0,-56 0,48 0,-57 0,0 0,-30 0,-12 0,-16 0,0 0,16 0,-17 0,24 0,-2 0,2 0,-2 0,2 0,-1 0,0 0,-23 0,18 0,-40 0,33 0,4 0,-17 0,13 0,-16 0,-17 0,40 0,-18 0,0 0,34 0,-52 0,29 0,-16 0,-17 0,39 0,0 0,-12 0,28 0,-54 0,16 0,8 0,-26 0,42 0,-29 0,2 0,27 0,-40 0,40 0,-26 0,0 0,14 38,-29-28,30 29,-16-23,1-12,12 13,-12-17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07/03/19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279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168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1176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5106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1730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6194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4579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2964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9615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90042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.xml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customXml" Target="../ink/ink3.xml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DF9DC3-B70D-3945-8522-F51788813172}"/>
              </a:ext>
            </a:extLst>
          </p:cNvPr>
          <p:cNvSpPr/>
          <p:nvPr/>
        </p:nvSpPr>
        <p:spPr>
          <a:xfrm>
            <a:off x="-154488" y="-165970"/>
            <a:ext cx="12500975" cy="7189939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98712" y="1468794"/>
            <a:ext cx="7594580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6000" b="1" dirty="0">
                <a:latin typeface="Goudy Old Style" panose="02020502050305020303" pitchFamily="18" charset="77"/>
              </a:rPr>
              <a:t>A Look at Heart Disease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93848" y="4154019"/>
            <a:ext cx="2404313" cy="276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endParaRPr lang="en-US" sz="2000" dirty="0">
              <a:latin typeface="Goudy Old Style" panose="02020502050305020303" pitchFamily="18" charset="77"/>
            </a:endParaRPr>
          </a:p>
          <a:p>
            <a:pPr algn="ctr">
              <a:tabLst>
                <a:tab pos="347663" algn="l"/>
              </a:tabLst>
            </a:pPr>
            <a:r>
              <a:rPr lang="en-US" sz="2400" dirty="0">
                <a:latin typeface="Goudy Old Style" panose="02020502050305020303" pitchFamily="18" charset="77"/>
              </a:rPr>
              <a:t>Preeya Dahya</a:t>
            </a:r>
          </a:p>
          <a:p>
            <a:pPr algn="ctr">
              <a:tabLst>
                <a:tab pos="347663" algn="l"/>
              </a:tabLst>
            </a:pPr>
            <a:r>
              <a:rPr lang="en-US" sz="2400" dirty="0">
                <a:latin typeface="Goudy Old Style" panose="02020502050305020303" pitchFamily="18" charset="77"/>
              </a:rPr>
              <a:t>Adam Feldstein</a:t>
            </a:r>
            <a:br>
              <a:rPr lang="en-US" sz="2400" dirty="0">
                <a:latin typeface="Goudy Old Style" panose="02020502050305020303" pitchFamily="18" charset="77"/>
              </a:rPr>
            </a:br>
            <a:r>
              <a:rPr lang="en-US" sz="2400" dirty="0">
                <a:latin typeface="Goudy Old Style" panose="02020502050305020303" pitchFamily="18" charset="77"/>
              </a:rPr>
              <a:t>Peter Myers</a:t>
            </a:r>
          </a:p>
          <a:p>
            <a:pPr algn="ctr">
              <a:tabLst>
                <a:tab pos="347663" algn="l"/>
              </a:tabLst>
            </a:pPr>
            <a:endParaRPr lang="en-US" sz="2400" dirty="0">
              <a:latin typeface="Goudy Old Style" panose="02020502050305020303" pitchFamily="18" charset="77"/>
            </a:endParaRPr>
          </a:p>
          <a:p>
            <a:pPr algn="ctr">
              <a:tabLst>
                <a:tab pos="347663" algn="l"/>
              </a:tabLst>
            </a:pPr>
            <a:r>
              <a:rPr lang="en-US" sz="2000" dirty="0">
                <a:latin typeface="Goudy Old Style" panose="02020502050305020303" pitchFamily="18" charset="77"/>
              </a:rPr>
              <a:t>Washington University</a:t>
            </a:r>
            <a:br>
              <a:rPr lang="en-US" sz="2000" dirty="0">
                <a:latin typeface="Goudy Old Style" panose="02020502050305020303" pitchFamily="18" charset="77"/>
              </a:rPr>
            </a:br>
            <a:r>
              <a:rPr lang="en-US" sz="2000" dirty="0">
                <a:latin typeface="Goudy Old Style" panose="02020502050305020303" pitchFamily="18" charset="77"/>
              </a:rPr>
              <a:t>Data Science Bootcamp</a:t>
            </a:r>
          </a:p>
          <a:p>
            <a:pPr algn="ctr">
              <a:tabLst>
                <a:tab pos="347663" algn="l"/>
              </a:tabLst>
            </a:pPr>
            <a:endParaRPr lang="en-US" sz="2400" dirty="0">
              <a:latin typeface="Goudy Old Style" panose="02020502050305020303" pitchFamily="18" charset="77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76804" y="188954"/>
            <a:ext cx="1143839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dirty="0">
                <a:latin typeface="Goudy Old Style" panose="02020502050305020303" pitchFamily="18" charset="77"/>
              </a:rPr>
              <a:t>Is there a relationship between heart disease rates and number of available hospitals, regardless of ethnicity?</a:t>
            </a:r>
            <a:endParaRPr lang="en-US" sz="3200" b="1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EBBBF-32AA-434C-8D26-74A2E429D4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15"/>
          <a:stretch/>
        </p:blipFill>
        <p:spPr>
          <a:xfrm>
            <a:off x="376804" y="3761601"/>
            <a:ext cx="6806719" cy="497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35A187-7ACB-4212-A768-297635B24A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0" t="27304" r="25798"/>
          <a:stretch/>
        </p:blipFill>
        <p:spPr>
          <a:xfrm>
            <a:off x="376804" y="1272829"/>
            <a:ext cx="3543903" cy="2293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6FD6D3-F401-4521-A62F-9F1CC177D1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2" t="20111" r="29116" b="9642"/>
          <a:stretch/>
        </p:blipFill>
        <p:spPr>
          <a:xfrm>
            <a:off x="4283335" y="1272829"/>
            <a:ext cx="3625327" cy="22998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CAC829-5906-48B2-BAF2-E168593287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6" t="18782" r="28693" b="12512"/>
          <a:stretch/>
        </p:blipFill>
        <p:spPr>
          <a:xfrm>
            <a:off x="8150942" y="1272830"/>
            <a:ext cx="3756512" cy="23028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099E4E-2488-4FBF-870A-7CBD43145E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601" y="3770881"/>
            <a:ext cx="4343383" cy="28955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852D11-D01E-5745-B491-73347B969F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76" r="50000" b="235"/>
          <a:stretch/>
        </p:blipFill>
        <p:spPr>
          <a:xfrm>
            <a:off x="-24421" y="5448822"/>
            <a:ext cx="6533857" cy="8897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F5B984C-8D03-5F45-AC32-DB54F4556585}"/>
                  </a:ext>
                </a:extLst>
              </p14:cNvPr>
              <p14:cNvContentPartPr/>
              <p14:nvPr/>
            </p14:nvContentPartPr>
            <p14:xfrm>
              <a:off x="4269075" y="5654721"/>
              <a:ext cx="1882790" cy="14483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F5B984C-8D03-5F45-AC32-DB54F45565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15055" y="5546369"/>
                <a:ext cx="1990471" cy="3611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698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3989" y="2887824"/>
            <a:ext cx="11076225" cy="334749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7AB2A5-FFD0-F547-983A-520F4A33B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1274" y="527887"/>
            <a:ext cx="10981657" cy="2113714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prstClr val="black"/>
                </a:solidFill>
                <a:latin typeface="Goudy Old Style" panose="02020502050305020303" pitchFamily="18" charset="77"/>
              </a:rPr>
              <a:t>Is there a relationship between heart disease rates and number of available fast food restaurants, regardless of ethnicity?</a:t>
            </a:r>
          </a:p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0EEAD9-67D9-5F43-9E88-5B8EF00C0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819" y="3618623"/>
            <a:ext cx="5084858" cy="245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6D8961-C7C6-3044-AD42-3941BA7B7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54" y="3618623"/>
            <a:ext cx="5016500" cy="2451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8DF46FD-625A-3542-9FFF-604C54BCBFDF}"/>
              </a:ext>
            </a:extLst>
          </p:cNvPr>
          <p:cNvSpPr txBox="1"/>
          <p:nvPr/>
        </p:nvSpPr>
        <p:spPr>
          <a:xfrm>
            <a:off x="1394092" y="3126180"/>
            <a:ext cx="412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udy Old Style" panose="02020502050305020303" pitchFamily="18" charset="77"/>
              </a:rPr>
              <a:t>Overall Death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D0A20C-AE2C-ED4E-BAC3-1D3E82306E08}"/>
              </a:ext>
            </a:extLst>
          </p:cNvPr>
          <p:cNvSpPr txBox="1"/>
          <p:nvPr/>
        </p:nvSpPr>
        <p:spPr>
          <a:xfrm>
            <a:off x="6767436" y="3187734"/>
            <a:ext cx="412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udy Old Style" panose="02020502050305020303" pitchFamily="18" charset="77"/>
              </a:rPr>
              <a:t>Fast Food Count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9DFF828-154D-4346-8782-2DB60D716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0723" y="1900630"/>
            <a:ext cx="4415315" cy="29435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4697D9-6200-6449-B26A-DFC487A52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98" y="4937435"/>
            <a:ext cx="11758395" cy="21290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E49AE4E-421D-B740-BFE4-1AA64D97DB6B}"/>
                  </a:ext>
                </a:extLst>
              </p14:cNvPr>
              <p14:cNvContentPartPr/>
              <p14:nvPr/>
            </p14:nvContentPartPr>
            <p14:xfrm flipV="1">
              <a:off x="3470222" y="6138595"/>
              <a:ext cx="2691879" cy="45719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E49AE4E-421D-B740-BFE4-1AA64D97DB6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flipV="1">
                <a:off x="3416572" y="6029235"/>
                <a:ext cx="2799540" cy="2648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496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4" grpId="0"/>
      <p:bldP spid="2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4" y="425019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prstClr val="black"/>
                </a:solidFill>
                <a:latin typeface="Goudy Old Style" panose="02020502050305020303" pitchFamily="18" charset="77"/>
              </a:rPr>
              <a:t>Can heart disease be predicted by ethnicity, hospital availability, and fast food restaurant availability?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9F963-878D-CE42-8DDA-199BD46E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346" y="2906777"/>
            <a:ext cx="5289307" cy="35262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DAA044-81CA-F14E-9DEA-152609B96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522" y="3429000"/>
            <a:ext cx="2362200" cy="1358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DE308F-CBEF-CC4D-A484-EAE7BA5D14FE}"/>
              </a:ext>
            </a:extLst>
          </p:cNvPr>
          <p:cNvSpPr txBox="1"/>
          <p:nvPr/>
        </p:nvSpPr>
        <p:spPr>
          <a:xfrm>
            <a:off x="9407477" y="3534631"/>
            <a:ext cx="173224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Heart Disease Mortality</a:t>
            </a:r>
          </a:p>
        </p:txBody>
      </p:sp>
    </p:spTree>
    <p:extLst>
      <p:ext uri="{BB962C8B-B14F-4D97-AF65-F5344CB8AC3E}">
        <p14:creationId xmlns:p14="http://schemas.microsoft.com/office/powerpoint/2010/main" val="1438792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061267" y="165381"/>
            <a:ext cx="206947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Limitations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804443"/>
            <a:ext cx="10087448" cy="5249113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API limitations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Data reduction due to incomplete alignment across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2014 data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2582C-61EB-D24D-A566-7CC9B57F7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733" y="3646772"/>
            <a:ext cx="2676023" cy="32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48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074092" y="165381"/>
            <a:ext cx="204382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Goudy Old Style" panose="02020502050305020303" pitchFamily="18" charset="77"/>
              </a:rPr>
              <a:t>Conclusions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985DB8-4E53-4045-B2E9-44EE45DAFF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804443"/>
            <a:ext cx="10087448" cy="5249113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Heart disease disproportionally affects non-white ethnic groups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Availability of hospitals and fast food does not have a significant affect on heart disease mortality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Other factors likely contribute to a greater extent</a:t>
            </a:r>
          </a:p>
        </p:txBody>
      </p:sp>
    </p:spTree>
    <p:extLst>
      <p:ext uri="{BB962C8B-B14F-4D97-AF65-F5344CB8AC3E}">
        <p14:creationId xmlns:p14="http://schemas.microsoft.com/office/powerpoint/2010/main" val="1298759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219197" y="165381"/>
            <a:ext cx="175362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Goudy Old Style" panose="02020502050305020303" pitchFamily="18" charset="77"/>
              </a:rPr>
              <a:t>Next Steps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985DB8-4E53-4045-B2E9-44EE45DAFF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804443"/>
            <a:ext cx="10087448" cy="5249113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Distance to hospital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Pearson 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Complete Google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Regression analysis</a:t>
            </a:r>
          </a:p>
        </p:txBody>
      </p:sp>
    </p:spTree>
    <p:extLst>
      <p:ext uri="{BB962C8B-B14F-4D97-AF65-F5344CB8AC3E}">
        <p14:creationId xmlns:p14="http://schemas.microsoft.com/office/powerpoint/2010/main" val="167731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DF9DC3-B70D-3945-8522-F51788813172}"/>
              </a:ext>
            </a:extLst>
          </p:cNvPr>
          <p:cNvSpPr/>
          <p:nvPr/>
        </p:nvSpPr>
        <p:spPr>
          <a:xfrm>
            <a:off x="-154516" y="-165970"/>
            <a:ext cx="12500975" cy="7189939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3123507-1E6F-B140-B50D-E4154217F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686" y="2050183"/>
            <a:ext cx="6676572" cy="3604160"/>
            <a:chOff x="2162629" y="1305681"/>
            <a:chExt cx="7866742" cy="42466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BE76FA-15B9-9746-BF99-C06B635054B3}"/>
                </a:ext>
              </a:extLst>
            </p:cNvPr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4CFD12D-8CBE-5041-86F9-77FD61AC72EE}"/>
                </a:ext>
              </a:extLst>
            </p:cNvPr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BF26040-3577-8545-BCBE-12532E0DD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479" y="1212774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5D5EBE-C053-904E-ACEC-709C1D801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8982" y="1635279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7110" y="3230689"/>
            <a:ext cx="3617721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6000" b="1" dirty="0">
                <a:latin typeface="Goudy Old Style" panose="02020502050305020303" pitchFamily="18" charset="77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84160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611901" y="165381"/>
            <a:ext cx="96821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Extra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3"/>
            <a:ext cx="10087448" cy="1544224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prstClr val="black"/>
                </a:solidFill>
                <a:latin typeface="Goudy Old Style" panose="02020502050305020303" pitchFamily="18" charset="77"/>
              </a:rPr>
              <a:t>Can heart disease be predicted by ethnicity, hospital availability, and fast food restaurant availability?</a:t>
            </a:r>
          </a:p>
        </p:txBody>
      </p: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2594866"/>
            <a:ext cx="10087449" cy="3920234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738BC72-BE42-0E40-A5CF-EBD1321A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345" y="2791881"/>
            <a:ext cx="5289307" cy="35262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FAC770-81C8-CF44-BD32-2E3AA9684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344" y="2791880"/>
            <a:ext cx="5289305" cy="352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4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0AB5-CF2F-BE49-AA92-7470F15A1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92144-EA7D-A141-ADD6-E59D22489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59515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D1FCDA-C3B4-C64C-BC2C-6F2D69D7B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5951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68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pic>
        <p:nvPicPr>
          <p:cNvPr id="10" name="Picture 9" descr="This is an icon that reads &quot;24Slides.&quot;">
            <a:hlinkClick r:id="rId3"/>
            <a:extLst>
              <a:ext uri="{FF2B5EF4-FFF2-40B4-BE49-F238E27FC236}">
                <a16:creationId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274578" y="165381"/>
            <a:ext cx="364285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rgbClr val="30353F"/>
                </a:solidFill>
                <a:latin typeface="Goudy Old Style" panose="02020502050305020303" pitchFamily="18" charset="77"/>
              </a:rPr>
              <a:t>The Ugly Truth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1180095"/>
            <a:ext cx="7629016" cy="5308573"/>
          </a:xfrm>
          <a:prstGeom prst="rect">
            <a:avLst/>
          </a:prstGeom>
          <a:solidFill>
            <a:srgbClr val="CFCFC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Leading cause of death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Over 600,000 deaths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Over 700,000 heart attacks</a:t>
            </a:r>
          </a:p>
          <a:p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Multifactorial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Diabetes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Obesity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Diet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Sedentary Lifestyle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Excessive alcohol consumption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Family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E01102-57CA-814E-8816-DF7F7064FF4C}"/>
              </a:ext>
            </a:extLst>
          </p:cNvPr>
          <p:cNvSpPr txBox="1"/>
          <p:nvPr/>
        </p:nvSpPr>
        <p:spPr>
          <a:xfrm>
            <a:off x="0" y="6488668"/>
            <a:ext cx="1753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Goudy Old Style" panose="02020502050305020303" pitchFamily="18" charset="77"/>
              </a:rPr>
              <a:t>www.cdc.gov</a:t>
            </a:r>
            <a:endParaRPr lang="en-US" sz="1400" dirty="0">
              <a:latin typeface="Goudy Old Style" panose="02020502050305020303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D5FEF-C008-774E-91A7-3544C43E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434" y="2134281"/>
            <a:ext cx="4274565" cy="4662164"/>
          </a:xfrm>
          <a:prstGeom prst="rect">
            <a:avLst/>
          </a:prstGeom>
        </p:spPr>
      </p:pic>
      <p:sp>
        <p:nvSpPr>
          <p:cNvPr id="36" name="Freeform 19">
            <a:extLst>
              <a:ext uri="{FF2B5EF4-FFF2-40B4-BE49-F238E27FC236}">
                <a16:creationId xmlns:a16="http://schemas.microsoft.com/office/drawing/2014/main" id="{C6BA1BD5-B1DB-7842-8149-DFD0448EC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B6CED7-88C9-8944-B67C-3426BF207932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55672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488253" y="165381"/>
            <a:ext cx="321549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rgbClr val="30353F"/>
                </a:solidFill>
                <a:latin typeface="Goudy Old Style" panose="02020502050305020303" pitchFamily="18" charset="77"/>
              </a:rPr>
              <a:t>Our Question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What does heart disease look like across the US?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3B5C1B-2028-604A-ADBB-5136260CC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39846" y="3143743"/>
            <a:ext cx="10087448" cy="3337437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endParaRPr lang="en-US" dirty="0">
              <a:solidFill>
                <a:schemeClr val="tx1"/>
              </a:solidFill>
              <a:latin typeface="Goudy Old Style" panose="02020502050305020303" pitchFamily="18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170715-2C4F-5C4B-B551-CBB993737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4706" y="3429000"/>
            <a:ext cx="10087448" cy="2289511"/>
          </a:xfrm>
          <a:prstGeom prst="rect">
            <a:avLst/>
          </a:prstGeom>
          <a:solidFill>
            <a:srgbClr val="CFCFC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Do factors such as ethnicity, hospital availability, and fast food availability affect the rate of heart disease mortality?</a:t>
            </a: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255757" y="165381"/>
            <a:ext cx="368049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Data Cleaning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4137" y="911212"/>
            <a:ext cx="10123725" cy="2168367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oudy Old Style" panose="02020502050305020303" pitchFamily="18" charset="77"/>
              </a:rPr>
              <a:t>“Heart Disease Mortality Rate Among US Adults (35+)”</a:t>
            </a:r>
          </a:p>
          <a:p>
            <a:pPr marL="1257300" lvl="2" indent="-342900">
              <a:buFont typeface="System Font Regular"/>
              <a:buChar char="-"/>
            </a:pPr>
            <a:r>
              <a:rPr lang="en-US" sz="2000" dirty="0">
                <a:solidFill>
                  <a:schemeClr val="tx1"/>
                </a:solidFill>
                <a:latin typeface="Goudy Old Style" panose="02020502050305020303" pitchFamily="18" charset="77"/>
              </a:rPr>
              <a:t>32,000 rows</a:t>
            </a:r>
          </a:p>
          <a:p>
            <a:pPr marL="1257300" lvl="2" indent="-342900">
              <a:buFont typeface="System Font Regular"/>
              <a:buChar char="-"/>
            </a:pPr>
            <a:r>
              <a:rPr lang="en-US" sz="2000" dirty="0">
                <a:solidFill>
                  <a:schemeClr val="tx1"/>
                </a:solidFill>
                <a:latin typeface="Goudy Old Style" panose="02020502050305020303" pitchFamily="18" charset="77"/>
              </a:rPr>
              <a:t>Columns: State, County, Lat/Lng, Gender, Race, &amp; Deaths</a:t>
            </a:r>
          </a:p>
        </p:txBody>
      </p: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4" y="3332968"/>
            <a:ext cx="10123725" cy="2902346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0353F"/>
                </a:solidFill>
                <a:latin typeface="Goudy Old Style" panose="02020502050305020303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Steps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2400" dirty="0">
                <a:solidFill>
                  <a:srgbClr val="30353F"/>
                </a:solidFill>
                <a:latin typeface="Goudy Old Style" panose="02020502050305020303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Removed all counties with empty data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2400" dirty="0">
                <a:solidFill>
                  <a:srgbClr val="30353F"/>
                </a:solidFill>
                <a:latin typeface="Goudy Old Style" panose="02020502050305020303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Separated by county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2400" dirty="0">
                <a:solidFill>
                  <a:srgbClr val="30353F"/>
                </a:solidFill>
                <a:latin typeface="Goudy Old Style" panose="02020502050305020303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Separated by Each race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52D050E-D549-0B4A-AA04-376D8A049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28" y="2943616"/>
            <a:ext cx="10227738" cy="315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8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220767" y="165381"/>
            <a:ext cx="175047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Data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30353F"/>
                </a:solidFill>
                <a:latin typeface="Goudy Old Style" panose="02020502050305020303" pitchFamily="18" charset="77"/>
              </a:rPr>
              <a:t>“Google Places API”</a:t>
            </a:r>
          </a:p>
          <a:p>
            <a:pPr marL="919163" lvl="2" indent="-454025">
              <a:buFont typeface="System Font Regular"/>
              <a:buChar char="-"/>
            </a:pPr>
            <a:r>
              <a:rPr lang="en-US" sz="2000" dirty="0">
                <a:solidFill>
                  <a:srgbClr val="30353F"/>
                </a:solidFill>
                <a:latin typeface="Goudy Old Style" panose="02020502050305020303" pitchFamily="18" charset="77"/>
              </a:rPr>
              <a:t>Fast Food within (20 mi. radius)</a:t>
            </a:r>
          </a:p>
          <a:p>
            <a:pPr marL="919163" lvl="2" indent="-454025">
              <a:buFont typeface="System Font Regular"/>
              <a:buChar char="-"/>
            </a:pPr>
            <a:r>
              <a:rPr lang="en-US" sz="2000" dirty="0">
                <a:solidFill>
                  <a:srgbClr val="30353F"/>
                </a:solidFill>
                <a:latin typeface="Goudy Old Style" panose="02020502050305020303" pitchFamily="18" charset="77"/>
              </a:rPr>
              <a:t>Hospitals (20 mi. radius)</a:t>
            </a:r>
          </a:p>
          <a:p>
            <a:pPr algn="ctr"/>
            <a:endParaRPr lang="en-US" sz="3200" dirty="0">
              <a:solidFill>
                <a:srgbClr val="30353F"/>
              </a:solidFill>
              <a:latin typeface="Goudy Old Style" panose="02020502050305020303" pitchFamily="18" charset="77"/>
            </a:endParaRPr>
          </a:p>
        </p:txBody>
      </p:sp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3404015"/>
            <a:ext cx="10087448" cy="2599754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rgbClr val="30353F"/>
                </a:solidFill>
                <a:latin typeface="Goudy Old Style" panose="02020502050305020303" pitchFamily="18" charset="77"/>
              </a:rPr>
              <a:t>“Census API”</a:t>
            </a:r>
          </a:p>
          <a:p>
            <a:pPr marL="919163" lvl="2" indent="-454025">
              <a:buFont typeface="System Font Regular"/>
              <a:buChar char="-"/>
            </a:pPr>
            <a:r>
              <a:rPr lang="en-US" sz="2000" dirty="0">
                <a:solidFill>
                  <a:srgbClr val="30353F"/>
                </a:solidFill>
                <a:latin typeface="Goudy Old Style" panose="02020502050305020303" pitchFamily="18" charset="77"/>
              </a:rPr>
              <a:t>Population of county</a:t>
            </a:r>
          </a:p>
          <a:p>
            <a:pPr marL="919163" lvl="2" indent="-454025">
              <a:buFont typeface="System Font Regular"/>
              <a:buChar char="-"/>
            </a:pPr>
            <a:r>
              <a:rPr lang="en-US" sz="2000" dirty="0">
                <a:solidFill>
                  <a:srgbClr val="30353F"/>
                </a:solidFill>
                <a:latin typeface="Goudy Old Style" panose="02020502050305020303" pitchFamily="18" charset="77"/>
              </a:rPr>
              <a:t>Population of ethnic groups in county	</a:t>
            </a:r>
          </a:p>
          <a:p>
            <a:r>
              <a:rPr lang="en-US" sz="3200" dirty="0">
                <a:solidFill>
                  <a:srgbClr val="30353F"/>
                </a:solidFill>
                <a:latin typeface="Goudy Old Style" panose="02020502050305020303" pitchFamily="18" charset="77"/>
              </a:rPr>
              <a:t>	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3773D4-2BC8-FB47-881E-A8720C0D8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811" y="0"/>
            <a:ext cx="2811282" cy="28112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860DC0-1D41-FB4E-8DDD-D34ADFF07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74" y="2537360"/>
            <a:ext cx="9022915" cy="45780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6FD3EA-486A-0840-B770-3F66015FD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216" y="3340151"/>
            <a:ext cx="7177290" cy="341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3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0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220763" y="165381"/>
            <a:ext cx="175047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Data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5499067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Heart Disease data from Kaggle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Population data from Census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Hospital and Fast Food data from Google API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506A2-EA3C-FA4C-A350-777D47E47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089" y="3133480"/>
            <a:ext cx="6266369" cy="3179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21080C-36B6-6A40-A8A8-C99160397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691" y="3272674"/>
            <a:ext cx="6371381" cy="3010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3AF136-382B-FF4E-8D0C-81DCA0FC1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99" y="3346597"/>
            <a:ext cx="7416800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A703BB-E0F0-254C-98A2-9EF929671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391" y="3543005"/>
            <a:ext cx="4800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1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1225703" y="227178"/>
            <a:ext cx="974059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Goudy Old Style" panose="02020502050305020303" pitchFamily="18" charset="77"/>
              </a:rPr>
              <a:t>How does heart disease differ between racial/ethnic groups? 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A6D26B-A92A-8742-8013-7C922EA36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38" y="847161"/>
            <a:ext cx="5783661" cy="57836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405428-4932-3F4C-8B97-6A0887667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287" y="1066464"/>
            <a:ext cx="5564358" cy="556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45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604686" y="152574"/>
            <a:ext cx="1098262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latin typeface="Goudy Old Style" panose="02020502050305020303" pitchFamily="18" charset="77"/>
              </a:rPr>
              <a:t>Is the rate of heart disease proportional to overall population for different ethnicities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4" y="729655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0D6B87-8D38-1D4E-A0EB-EAA3B5095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0" y="1309897"/>
            <a:ext cx="5406638" cy="5406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95A03A-FC24-4B4F-946E-1685624DF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719" y="1201213"/>
            <a:ext cx="5504213" cy="55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3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604686" y="152574"/>
            <a:ext cx="1098262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latin typeface="Goudy Old Style" panose="02020502050305020303" pitchFamily="18" charset="77"/>
              </a:rPr>
              <a:t>Is the rate of heart disease proportional to overall population for different ethnicities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4" y="729655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5A03A-FC24-4B4F-946E-1685624DF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719" y="1201213"/>
            <a:ext cx="5504213" cy="5504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289FA1-2940-2445-B37A-4ABD32E21C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8" y="1171140"/>
            <a:ext cx="5564358" cy="5564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4AA7B4-F476-A74F-B5C1-6513A7C8B9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6561"/>
            <a:ext cx="12192000" cy="39648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9142A58-1A32-5144-8BA5-42B0AA4D23CD}"/>
                  </a:ext>
                </a:extLst>
              </p14:cNvPr>
              <p14:cNvContentPartPr/>
              <p14:nvPr/>
            </p14:nvContentPartPr>
            <p14:xfrm>
              <a:off x="5929308" y="5192042"/>
              <a:ext cx="2565720" cy="11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9142A58-1A32-5144-8BA5-42B0AA4D23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5668" y="5084402"/>
                <a:ext cx="267336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4BAC85B-B6D5-E940-8229-79309DAD9A1F}"/>
                  </a:ext>
                </a:extLst>
              </p14:cNvPr>
              <p14:cNvContentPartPr/>
              <p14:nvPr/>
            </p14:nvContentPartPr>
            <p14:xfrm>
              <a:off x="2965428" y="2526242"/>
              <a:ext cx="807120" cy="700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4BAC85B-B6D5-E940-8229-79309DAD9A1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11428" y="2418242"/>
                <a:ext cx="914760" cy="9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B0E2107-E2B5-2B49-8D37-2947AC88A1CC}"/>
                  </a:ext>
                </a:extLst>
              </p14:cNvPr>
              <p14:cNvContentPartPr/>
              <p14:nvPr/>
            </p14:nvContentPartPr>
            <p14:xfrm>
              <a:off x="2927268" y="3441362"/>
              <a:ext cx="883440" cy="784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B0E2107-E2B5-2B49-8D37-2947AC88A1C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73628" y="3333362"/>
                <a:ext cx="991080" cy="10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485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417</Words>
  <Application>Microsoft Macintosh PowerPoint</Application>
  <PresentationFormat>Widescreen</PresentationFormat>
  <Paragraphs>117</Paragraphs>
  <Slides>19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Century Gothic</vt:lpstr>
      <vt:lpstr>Goudy Old Style</vt:lpstr>
      <vt:lpstr>Segoe UI Light</vt:lpstr>
      <vt:lpstr>System Font Regular</vt:lpstr>
      <vt:lpstr>Office Theme</vt:lpstr>
      <vt:lpstr>Slide 1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1</vt:lpstr>
      <vt:lpstr>Slide 2</vt:lpstr>
      <vt:lpstr>PowerPoint Presentation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2019-03-06T00:58:28Z</dcterms:created>
  <dcterms:modified xsi:type="dcterms:W3CDTF">2019-03-08T01:31:32Z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2018-11-28T19:57:57.0463439Z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